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3"/>
  </p:notesMasterIdLst>
  <p:sldIdLst>
    <p:sldId id="266" r:id="rId2"/>
    <p:sldId id="284" r:id="rId3"/>
    <p:sldId id="285" r:id="rId4"/>
    <p:sldId id="288" r:id="rId5"/>
    <p:sldId id="289" r:id="rId6"/>
    <p:sldId id="290" r:id="rId7"/>
    <p:sldId id="291" r:id="rId8"/>
    <p:sldId id="292" r:id="rId9"/>
    <p:sldId id="286" r:id="rId10"/>
    <p:sldId id="28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Decaying </a:t>
            </a:r>
            <a:r>
              <a:rPr lang="en-US" dirty="0"/>
              <a:t>Window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Popular Element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/>
          <a:lstStyle/>
          <a:p>
            <a:r>
              <a:rPr lang="en-US" dirty="0"/>
              <a:t>The bit stream for the current movie has a 1, and other movies has a 0 in the corresponding position. </a:t>
            </a:r>
          </a:p>
          <a:p>
            <a:r>
              <a:rPr lang="en-US" dirty="0"/>
              <a:t>When a new ticket arrives on the stream, do the following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For each movie whose score we are currently maintaining, multiply their score by (1-c)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Suppose the new movie ticket is for movie M.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sz="1600" dirty="0"/>
              <a:t>If there is currently a score for M, add 1 to that score.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sz="1600" dirty="0"/>
              <a:t>If there is no score for M, create one and initialize it to 1.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sz="1600" dirty="0"/>
              <a:t>If any score is below the threshold ½, drop that score</a:t>
            </a:r>
          </a:p>
          <a:p>
            <a:pPr>
              <a:buFont typeface="Wingdings" panose="05000000000000000000" pitchFamily="2" charset="2"/>
              <a:buChar char="v"/>
            </a:pPr>
            <a:endParaRPr lang="en-IN" sz="1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3955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</a:t>
            </a:r>
            <a:r>
              <a:rPr lang="en-US" dirty="0"/>
              <a:t>: Approximating Streaming Data with Sketching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Most Popular </a:t>
            </a:r>
            <a:r>
              <a:rPr lang="en-IN" dirty="0" smtClean="0"/>
              <a:t>Element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r>
              <a:rPr lang="en-US" dirty="0"/>
              <a:t>Stream of elements – Movie Tickets </a:t>
            </a:r>
          </a:p>
          <a:p>
            <a:r>
              <a:rPr lang="en-US" dirty="0"/>
              <a:t>“Maintain a summary of most popular movies currently”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Currently is a vague / imprecise term – doesn’t to refer to a specific time frame – no fixed size sliding window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Movie that sold 2n ticket a month back is not as popular as the movie that sold n movies </a:t>
            </a:r>
            <a:r>
              <a:rPr lang="en-US" dirty="0" smtClean="0"/>
              <a:t>tickets last </a:t>
            </a:r>
            <a:r>
              <a:rPr lang="en-US" dirty="0"/>
              <a:t>few days. 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/>
              <a:t>Approach -1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Choose a window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Estimate number of tickets for each movie and rank movie accordingly.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Within a window, the oldest movie and the newest movie receive same importance of getting reported as popular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Decaying Window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Attach weights to elements in sliding window</a:t>
            </a:r>
          </a:p>
          <a:p>
            <a:r>
              <a:rPr lang="en-IN" dirty="0" smtClean="0"/>
              <a:t>Recent elements receive higher weights, with the older elements receive decaying weights</a:t>
            </a:r>
          </a:p>
          <a:p>
            <a:endParaRPr lang="en-IN" dirty="0" smtClean="0"/>
          </a:p>
          <a:p>
            <a:r>
              <a:rPr lang="en-US" dirty="0"/>
              <a:t>For a new </a:t>
            </a:r>
            <a:r>
              <a:rPr lang="en-US" dirty="0" smtClean="0"/>
              <a:t>element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</a:t>
            </a:r>
            <a:r>
              <a:rPr lang="en-US" dirty="0" smtClean="0"/>
              <a:t>irst </a:t>
            </a:r>
            <a:r>
              <a:rPr lang="en-US" dirty="0"/>
              <a:t>reduce the weight of all the existing elements by a constant factor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Assign the </a:t>
            </a:r>
            <a:r>
              <a:rPr lang="en-US" dirty="0"/>
              <a:t>new element with a specific </a:t>
            </a:r>
            <a:r>
              <a:rPr lang="en-US" dirty="0" smtClean="0"/>
              <a:t>weight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The </a:t>
            </a:r>
            <a:r>
              <a:rPr lang="en-US" dirty="0"/>
              <a:t>aggregate sum of the decaying exponential weights can be calculated using the following </a:t>
            </a:r>
            <a:r>
              <a:rPr lang="en-US" dirty="0" smtClean="0"/>
              <a:t>formula.</a:t>
            </a:r>
          </a:p>
          <a:p>
            <a:pPr lvl="1"/>
            <a:endParaRPr lang="en-IN" dirty="0" smtClean="0"/>
          </a:p>
          <a:p>
            <a:r>
              <a:rPr lang="en-IN" dirty="0" smtClean="0"/>
              <a:t>Let stream is a1, a2, a3 ….. and taking sum of stream as follows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Idea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4953000"/>
            <a:ext cx="3790950" cy="61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723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Decaying </a:t>
            </a:r>
            <a:r>
              <a:rPr lang="en-US" dirty="0" smtClean="0"/>
              <a:t>Window(2)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733799"/>
          </a:xfrm>
        </p:spPr>
        <p:txBody>
          <a:bodyPr>
            <a:normAutofit/>
          </a:bodyPr>
          <a:lstStyle/>
          <a:p>
            <a:r>
              <a:rPr lang="en-US" dirty="0"/>
              <a:t>The decaying window algorithm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 smtClean="0"/>
              <a:t>tracks </a:t>
            </a:r>
            <a:r>
              <a:rPr lang="en-US" sz="1800" dirty="0"/>
              <a:t>the most recurring elements in an incoming data stream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 smtClean="0"/>
              <a:t>also </a:t>
            </a:r>
            <a:r>
              <a:rPr lang="en-US" sz="1800" dirty="0"/>
              <a:t>discounts any random spikes or spam requests that might have boosted an element’s </a:t>
            </a:r>
            <a:r>
              <a:rPr lang="en-US" sz="1800" dirty="0" smtClean="0"/>
              <a:t>frequency</a:t>
            </a:r>
            <a:endParaRPr lang="en-US" sz="1800" dirty="0"/>
          </a:p>
          <a:p>
            <a:pPr lvl="1">
              <a:buFont typeface="Wingdings" panose="05000000000000000000" pitchFamily="2" charset="2"/>
              <a:buChar char="ü"/>
            </a:pPr>
            <a:endParaRPr lang="en-US" sz="1800" dirty="0"/>
          </a:p>
          <a:p>
            <a:r>
              <a:rPr lang="en-US" dirty="0"/>
              <a:t>Working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A</a:t>
            </a:r>
            <a:r>
              <a:rPr lang="en-US" sz="1800" dirty="0" smtClean="0"/>
              <a:t>ssign </a:t>
            </a:r>
            <a:r>
              <a:rPr lang="en-US" sz="1800" dirty="0"/>
              <a:t>a score or weight to every element of the incoming data stream.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 smtClean="0"/>
              <a:t>Calculate the </a:t>
            </a:r>
            <a:r>
              <a:rPr lang="en-US" sz="1800" dirty="0"/>
              <a:t>aggregate sum for each distinct element by adding all the weights assigned to that </a:t>
            </a:r>
            <a:r>
              <a:rPr lang="en-US" sz="1800" dirty="0" smtClean="0"/>
              <a:t>element</a:t>
            </a:r>
            <a:endParaRPr lang="en-US" sz="1800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The element with the highest total score is listed as trending or the most popular.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Working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027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Decaying Window Example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/>
          <a:lstStyle/>
          <a:p>
            <a:r>
              <a:rPr lang="en-US" dirty="0"/>
              <a:t>For example, consider a sequence of twitter tags below:</a:t>
            </a:r>
          </a:p>
          <a:p>
            <a:endParaRPr lang="en-US" dirty="0" smtClean="0"/>
          </a:p>
          <a:p>
            <a:pPr marL="457200" lvl="1" indent="0">
              <a:buNone/>
            </a:pPr>
            <a:r>
              <a:rPr lang="en-US" sz="1800" dirty="0" err="1" smtClean="0"/>
              <a:t>fifa</a:t>
            </a:r>
            <a:r>
              <a:rPr lang="en-US" sz="1800" dirty="0"/>
              <a:t>, </a:t>
            </a:r>
            <a:r>
              <a:rPr lang="en-US" sz="1800" dirty="0" err="1"/>
              <a:t>ipl</a:t>
            </a:r>
            <a:r>
              <a:rPr lang="en-US" sz="1800" dirty="0"/>
              <a:t>, </a:t>
            </a:r>
            <a:r>
              <a:rPr lang="en-US" sz="1800" dirty="0" err="1"/>
              <a:t>fifa</a:t>
            </a:r>
            <a:r>
              <a:rPr lang="en-US" sz="1800" dirty="0"/>
              <a:t>, </a:t>
            </a:r>
            <a:r>
              <a:rPr lang="en-US" sz="1800" dirty="0" err="1"/>
              <a:t>ipl</a:t>
            </a:r>
            <a:r>
              <a:rPr lang="en-US" sz="1800" dirty="0"/>
              <a:t>, </a:t>
            </a:r>
            <a:r>
              <a:rPr lang="en-US" sz="1800" dirty="0" err="1"/>
              <a:t>ipl</a:t>
            </a:r>
            <a:r>
              <a:rPr lang="en-US" sz="1800" dirty="0"/>
              <a:t>, </a:t>
            </a:r>
            <a:r>
              <a:rPr lang="en-US" sz="1800" dirty="0" err="1"/>
              <a:t>ipl</a:t>
            </a:r>
            <a:r>
              <a:rPr lang="en-US" sz="1800" dirty="0"/>
              <a:t>, </a:t>
            </a:r>
            <a:r>
              <a:rPr lang="en-US" sz="1800" dirty="0" err="1"/>
              <a:t>fifa</a:t>
            </a:r>
            <a:endParaRPr lang="en-US" sz="1800" dirty="0"/>
          </a:p>
          <a:p>
            <a:endParaRPr lang="en-US" dirty="0"/>
          </a:p>
          <a:p>
            <a:r>
              <a:rPr lang="en-US" dirty="0" smtClean="0"/>
              <a:t>Assume that each </a:t>
            </a:r>
            <a:r>
              <a:rPr lang="en-US" dirty="0"/>
              <a:t>element in sequence has weight of 1.</a:t>
            </a:r>
          </a:p>
          <a:p>
            <a:r>
              <a:rPr lang="en-US" dirty="0"/>
              <a:t>Let's c be 0.1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858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Decaying Window </a:t>
            </a:r>
            <a:r>
              <a:rPr lang="en-US" dirty="0" smtClean="0"/>
              <a:t>Example(2)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Stream ---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err="1" smtClean="0"/>
              <a:t>fifa</a:t>
            </a:r>
            <a:r>
              <a:rPr lang="en-US" dirty="0"/>
              <a:t>, </a:t>
            </a:r>
            <a:r>
              <a:rPr lang="en-US" dirty="0" err="1"/>
              <a:t>ipl</a:t>
            </a:r>
            <a:r>
              <a:rPr lang="en-US" dirty="0"/>
              <a:t>, </a:t>
            </a:r>
            <a:r>
              <a:rPr lang="en-US" dirty="0" err="1"/>
              <a:t>fifa</a:t>
            </a:r>
            <a:r>
              <a:rPr lang="en-US" dirty="0"/>
              <a:t>, </a:t>
            </a:r>
            <a:r>
              <a:rPr lang="en-US" dirty="0" err="1"/>
              <a:t>ipl</a:t>
            </a:r>
            <a:r>
              <a:rPr lang="en-US" dirty="0"/>
              <a:t>, </a:t>
            </a:r>
            <a:r>
              <a:rPr lang="en-US" dirty="0" err="1"/>
              <a:t>ipl</a:t>
            </a:r>
            <a:r>
              <a:rPr lang="en-US" dirty="0"/>
              <a:t>, </a:t>
            </a:r>
            <a:r>
              <a:rPr lang="en-US" dirty="0" err="1"/>
              <a:t>ipl</a:t>
            </a:r>
            <a:r>
              <a:rPr lang="en-US" dirty="0"/>
              <a:t>, </a:t>
            </a:r>
            <a:r>
              <a:rPr lang="en-US" dirty="0" err="1" smtClean="0"/>
              <a:t>fifa</a:t>
            </a:r>
            <a:endParaRPr lang="en-US" dirty="0" smtClean="0"/>
          </a:p>
          <a:p>
            <a:r>
              <a:rPr lang="en-US" dirty="0" smtClean="0"/>
              <a:t>Weight -</a:t>
            </a:r>
            <a:r>
              <a:rPr lang="en-US" dirty="0" smtClean="0">
                <a:sym typeface="Wingdings" panose="05000000000000000000" pitchFamily="2" charset="2"/>
              </a:rPr>
              <a:t> 1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C - 0.1</a:t>
            </a:r>
            <a:endParaRPr lang="en-US" dirty="0"/>
          </a:p>
          <a:p>
            <a:endParaRPr lang="en-US" b="1" dirty="0" smtClean="0"/>
          </a:p>
          <a:p>
            <a:r>
              <a:rPr lang="en-US" dirty="0"/>
              <a:t>The aggregate sum of </a:t>
            </a:r>
            <a:r>
              <a:rPr lang="en-US" dirty="0" smtClean="0"/>
              <a:t>tag “</a:t>
            </a:r>
            <a:r>
              <a:rPr lang="en-US" dirty="0" err="1"/>
              <a:t>f</a:t>
            </a:r>
            <a:r>
              <a:rPr lang="en-US" smtClean="0"/>
              <a:t>ifa</a:t>
            </a:r>
            <a:r>
              <a:rPr lang="en-US" dirty="0" smtClean="0"/>
              <a:t>” in </a:t>
            </a:r>
            <a:r>
              <a:rPr lang="en-US" dirty="0"/>
              <a:t>the end of above </a:t>
            </a:r>
            <a:r>
              <a:rPr lang="en-US" dirty="0" smtClean="0"/>
              <a:t>stream </a:t>
            </a:r>
          </a:p>
          <a:p>
            <a:endParaRPr lang="en-US" b="1" dirty="0"/>
          </a:p>
          <a:p>
            <a:r>
              <a:rPr lang="en-US" b="1" dirty="0" err="1" smtClean="0"/>
              <a:t>Fifa</a:t>
            </a:r>
            <a:endParaRPr lang="en-US" b="1" dirty="0" smtClean="0"/>
          </a:p>
          <a:p>
            <a:endParaRPr lang="en-US" b="1" dirty="0"/>
          </a:p>
          <a:p>
            <a:r>
              <a:rPr lang="en-US" dirty="0" err="1"/>
              <a:t>fifa</a:t>
            </a:r>
            <a:r>
              <a:rPr lang="en-US" dirty="0"/>
              <a:t> - 1 * (1-0.1) = 0.9</a:t>
            </a:r>
          </a:p>
          <a:p>
            <a:r>
              <a:rPr lang="en-US" dirty="0" err="1"/>
              <a:t>ipl</a:t>
            </a:r>
            <a:r>
              <a:rPr lang="en-US" dirty="0"/>
              <a:t> - 0.9 * (1-0.1) + 0 = 0.81 (adding 0 because current tag is different than </a:t>
            </a:r>
            <a:r>
              <a:rPr lang="en-US" dirty="0" err="1"/>
              <a:t>fifa</a:t>
            </a:r>
            <a:r>
              <a:rPr lang="en-US" dirty="0"/>
              <a:t>)</a:t>
            </a:r>
          </a:p>
          <a:p>
            <a:r>
              <a:rPr lang="en-US" dirty="0" err="1"/>
              <a:t>fifa</a:t>
            </a:r>
            <a:r>
              <a:rPr lang="en-US" dirty="0"/>
              <a:t> -  0.81 * (1-0.1) + 1 = 1.729 (adding 1 because current tag is </a:t>
            </a:r>
            <a:r>
              <a:rPr lang="en-US" dirty="0" err="1"/>
              <a:t>fifa</a:t>
            </a:r>
            <a:r>
              <a:rPr lang="en-US" dirty="0"/>
              <a:t> only)</a:t>
            </a:r>
          </a:p>
          <a:p>
            <a:r>
              <a:rPr lang="en-US" dirty="0" err="1"/>
              <a:t>ipl</a:t>
            </a:r>
            <a:r>
              <a:rPr lang="en-US" dirty="0"/>
              <a:t> - 1.729 * (1-0.1) + 0 = 1.5561</a:t>
            </a:r>
          </a:p>
          <a:p>
            <a:r>
              <a:rPr lang="en-US" dirty="0" err="1"/>
              <a:t>ipl</a:t>
            </a:r>
            <a:r>
              <a:rPr lang="en-US" dirty="0"/>
              <a:t> - 1.5561 * (1-0.1) + 0 = 1.4005</a:t>
            </a:r>
          </a:p>
          <a:p>
            <a:r>
              <a:rPr lang="en-US" dirty="0" err="1"/>
              <a:t>ipl</a:t>
            </a:r>
            <a:r>
              <a:rPr lang="en-US" dirty="0"/>
              <a:t> - 1.4005 * (1-0.1) + 0 = </a:t>
            </a:r>
            <a:r>
              <a:rPr lang="en-US" dirty="0" smtClean="0"/>
              <a:t>1.2605</a:t>
            </a:r>
          </a:p>
          <a:p>
            <a:r>
              <a:rPr lang="en-US" dirty="0" err="1" smtClean="0"/>
              <a:t>fifa</a:t>
            </a:r>
            <a:r>
              <a:rPr lang="en-US" dirty="0" smtClean="0"/>
              <a:t> </a:t>
            </a:r>
            <a:r>
              <a:rPr lang="en-US" dirty="0"/>
              <a:t>-  1.2605 * (1-0.1) + 1 = </a:t>
            </a:r>
            <a:r>
              <a:rPr lang="en-US" b="1" i="1" dirty="0"/>
              <a:t>2.135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0" dirty="0"/>
              <a:t>The aggregate </a:t>
            </a:r>
            <a:r>
              <a:rPr lang="en-US" b="0" dirty="0" smtClean="0"/>
              <a:t>sum calculation for “</a:t>
            </a:r>
            <a:r>
              <a:rPr lang="en-US" b="0" dirty="0" err="1" smtClean="0"/>
              <a:t>fifa</a:t>
            </a:r>
            <a:r>
              <a:rPr lang="en-US" b="0" dirty="0" smtClean="0"/>
              <a:t>”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5772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Decaying Window </a:t>
            </a:r>
            <a:r>
              <a:rPr lang="en-US" dirty="0" smtClean="0"/>
              <a:t>Example(3)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Stream ---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err="1" smtClean="0"/>
              <a:t>fifa</a:t>
            </a:r>
            <a:r>
              <a:rPr lang="en-US" dirty="0"/>
              <a:t>, </a:t>
            </a:r>
            <a:r>
              <a:rPr lang="en-US" dirty="0" err="1"/>
              <a:t>ipl</a:t>
            </a:r>
            <a:r>
              <a:rPr lang="en-US" dirty="0"/>
              <a:t>, </a:t>
            </a:r>
            <a:r>
              <a:rPr lang="en-US" dirty="0" err="1"/>
              <a:t>fifa</a:t>
            </a:r>
            <a:r>
              <a:rPr lang="en-US" dirty="0"/>
              <a:t>, </a:t>
            </a:r>
            <a:r>
              <a:rPr lang="en-US" dirty="0" err="1"/>
              <a:t>ipl</a:t>
            </a:r>
            <a:r>
              <a:rPr lang="en-US" dirty="0"/>
              <a:t>, </a:t>
            </a:r>
            <a:r>
              <a:rPr lang="en-US" dirty="0" err="1"/>
              <a:t>ipl</a:t>
            </a:r>
            <a:r>
              <a:rPr lang="en-US" dirty="0"/>
              <a:t>, </a:t>
            </a:r>
            <a:r>
              <a:rPr lang="en-US" dirty="0" err="1"/>
              <a:t>ipl</a:t>
            </a:r>
            <a:r>
              <a:rPr lang="en-US" dirty="0"/>
              <a:t>, </a:t>
            </a:r>
            <a:r>
              <a:rPr lang="en-US" dirty="0" err="1" smtClean="0"/>
              <a:t>fifa</a:t>
            </a:r>
            <a:endParaRPr lang="en-US" dirty="0" smtClean="0"/>
          </a:p>
          <a:p>
            <a:r>
              <a:rPr lang="en-US" dirty="0" smtClean="0"/>
              <a:t>Weight -</a:t>
            </a:r>
            <a:r>
              <a:rPr lang="en-US" dirty="0" smtClean="0">
                <a:sym typeface="Wingdings" panose="05000000000000000000" pitchFamily="2" charset="2"/>
              </a:rPr>
              <a:t> 1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C - 0.1</a:t>
            </a:r>
            <a:endParaRPr lang="en-US" dirty="0"/>
          </a:p>
          <a:p>
            <a:endParaRPr lang="en-US" b="1" dirty="0" smtClean="0"/>
          </a:p>
          <a:p>
            <a:r>
              <a:rPr lang="en-US" dirty="0"/>
              <a:t>The aggregate sum of </a:t>
            </a:r>
            <a:r>
              <a:rPr lang="en-US" dirty="0" smtClean="0"/>
              <a:t>tag “</a:t>
            </a:r>
            <a:r>
              <a:rPr lang="en-US" dirty="0" err="1" smtClean="0"/>
              <a:t>ipl</a:t>
            </a:r>
            <a:r>
              <a:rPr lang="en-US" dirty="0" smtClean="0"/>
              <a:t>” in </a:t>
            </a:r>
            <a:r>
              <a:rPr lang="en-US" dirty="0"/>
              <a:t>the end of above </a:t>
            </a:r>
            <a:r>
              <a:rPr lang="en-US" dirty="0" smtClean="0"/>
              <a:t>stream </a:t>
            </a:r>
          </a:p>
          <a:p>
            <a:endParaRPr lang="en-US" b="1" dirty="0"/>
          </a:p>
          <a:p>
            <a:r>
              <a:rPr lang="en-US" b="1" dirty="0" err="1" smtClean="0"/>
              <a:t>ipl</a:t>
            </a:r>
            <a:endParaRPr lang="en-US" b="1" dirty="0" smtClean="0"/>
          </a:p>
          <a:p>
            <a:endParaRPr lang="en-US" b="1" dirty="0"/>
          </a:p>
          <a:p>
            <a:r>
              <a:rPr lang="en-US" dirty="0" err="1"/>
              <a:t>fifa</a:t>
            </a:r>
            <a:r>
              <a:rPr lang="en-US" dirty="0"/>
              <a:t> - 0 * (1-0.1) = 0</a:t>
            </a:r>
          </a:p>
          <a:p>
            <a:r>
              <a:rPr lang="en-US" dirty="0" err="1"/>
              <a:t>ipl</a:t>
            </a:r>
            <a:r>
              <a:rPr lang="en-US" dirty="0"/>
              <a:t> - 0 * (1-0.1) + 1 = 1 </a:t>
            </a:r>
          </a:p>
          <a:p>
            <a:r>
              <a:rPr lang="en-US" dirty="0" err="1"/>
              <a:t>fifa</a:t>
            </a:r>
            <a:r>
              <a:rPr lang="en-US" dirty="0"/>
              <a:t> -  1 * (1-0.1) + 0 = 0.9 (adding 0 because current tag is different than </a:t>
            </a:r>
            <a:r>
              <a:rPr lang="en-US" dirty="0" err="1"/>
              <a:t>ipl</a:t>
            </a:r>
            <a:r>
              <a:rPr lang="en-US" dirty="0"/>
              <a:t>)</a:t>
            </a:r>
          </a:p>
          <a:p>
            <a:r>
              <a:rPr lang="en-US" dirty="0" err="1"/>
              <a:t>ipl</a:t>
            </a:r>
            <a:r>
              <a:rPr lang="en-US" dirty="0"/>
              <a:t> - 0.9 * (</a:t>
            </a:r>
            <a:r>
              <a:rPr lang="en-US" dirty="0" smtClean="0"/>
              <a:t>1-0.1</a:t>
            </a:r>
            <a:r>
              <a:rPr lang="en-US" dirty="0"/>
              <a:t>) + 1 = 1.81</a:t>
            </a:r>
          </a:p>
          <a:p>
            <a:r>
              <a:rPr lang="en-US" dirty="0" err="1"/>
              <a:t>ipl</a:t>
            </a:r>
            <a:r>
              <a:rPr lang="en-US" dirty="0"/>
              <a:t> - 1.81 * (</a:t>
            </a:r>
            <a:r>
              <a:rPr lang="en-US" dirty="0" smtClean="0"/>
              <a:t>1-0.1</a:t>
            </a:r>
            <a:r>
              <a:rPr lang="en-US" dirty="0"/>
              <a:t>) + 1 = 2.7919</a:t>
            </a:r>
          </a:p>
          <a:p>
            <a:r>
              <a:rPr lang="en-US" dirty="0" err="1"/>
              <a:t>ipl</a:t>
            </a:r>
            <a:r>
              <a:rPr lang="en-US" dirty="0"/>
              <a:t> - 2.7919 * (</a:t>
            </a:r>
            <a:r>
              <a:rPr lang="en-US" dirty="0" smtClean="0"/>
              <a:t>1-0.1</a:t>
            </a:r>
            <a:r>
              <a:rPr lang="en-US" dirty="0"/>
              <a:t>) + 1 = </a:t>
            </a:r>
            <a:r>
              <a:rPr lang="en-US" dirty="0" smtClean="0"/>
              <a:t>3.764</a:t>
            </a:r>
          </a:p>
          <a:p>
            <a:r>
              <a:rPr lang="en-US" dirty="0" err="1" smtClean="0"/>
              <a:t>fifa</a:t>
            </a:r>
            <a:r>
              <a:rPr lang="en-US" dirty="0" smtClean="0"/>
              <a:t> </a:t>
            </a:r>
            <a:r>
              <a:rPr lang="en-US" dirty="0"/>
              <a:t>- 3.764 * (</a:t>
            </a:r>
            <a:r>
              <a:rPr lang="en-US" dirty="0" smtClean="0"/>
              <a:t>1-0.1</a:t>
            </a:r>
            <a:r>
              <a:rPr lang="en-US" dirty="0"/>
              <a:t>) + 0  = </a:t>
            </a:r>
            <a:r>
              <a:rPr lang="en-US" b="1" i="1" dirty="0"/>
              <a:t>3.7264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0" dirty="0"/>
              <a:t>The aggregate </a:t>
            </a:r>
            <a:r>
              <a:rPr lang="en-US" b="0" dirty="0" smtClean="0"/>
              <a:t>sum calculation for “</a:t>
            </a:r>
            <a:r>
              <a:rPr lang="en-US" b="0" dirty="0" err="1" smtClean="0"/>
              <a:t>ipl</a:t>
            </a:r>
            <a:r>
              <a:rPr lang="en-US" b="0" dirty="0" smtClean="0"/>
              <a:t>”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887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Decaying Window </a:t>
            </a:r>
            <a:r>
              <a:rPr lang="en-US" dirty="0" smtClean="0"/>
              <a:t>Example(4)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 the end of the </a:t>
            </a:r>
            <a:r>
              <a:rPr lang="en-US" dirty="0" smtClean="0"/>
              <a:t>sequence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 smtClean="0"/>
              <a:t>The </a:t>
            </a:r>
            <a:r>
              <a:rPr lang="en-US" sz="1800" dirty="0"/>
              <a:t>score of </a:t>
            </a:r>
            <a:r>
              <a:rPr lang="en-US" sz="1800" b="1" i="1" dirty="0" err="1"/>
              <a:t>fifa</a:t>
            </a:r>
            <a:r>
              <a:rPr lang="en-US" sz="1800" b="1" i="1" dirty="0"/>
              <a:t> is 2.135 </a:t>
            </a:r>
            <a:r>
              <a:rPr lang="en-US" sz="1800" dirty="0"/>
              <a:t>but </a:t>
            </a:r>
            <a:r>
              <a:rPr lang="en-US" sz="1800" b="1" i="1" dirty="0" err="1"/>
              <a:t>ipl</a:t>
            </a:r>
            <a:r>
              <a:rPr lang="en-US" sz="1800" b="1" i="1" dirty="0"/>
              <a:t> is </a:t>
            </a:r>
            <a:r>
              <a:rPr lang="en-US" sz="1800" b="1" i="1" dirty="0" smtClean="0"/>
              <a:t>3.7264</a:t>
            </a:r>
            <a:endParaRPr lang="en-US" sz="1800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b="1" i="1" dirty="0" smtClean="0"/>
              <a:t>So </a:t>
            </a:r>
            <a:r>
              <a:rPr lang="en-US" sz="1800" b="1" i="1" dirty="0" err="1" smtClean="0"/>
              <a:t>ipl</a:t>
            </a:r>
            <a:r>
              <a:rPr lang="en-US" sz="1800" b="1" i="1" dirty="0"/>
              <a:t> </a:t>
            </a:r>
            <a:r>
              <a:rPr lang="en-US" sz="1800" dirty="0"/>
              <a:t>is more trending then </a:t>
            </a:r>
            <a:r>
              <a:rPr lang="en-US" sz="1800" b="1" i="1" dirty="0" err="1" smtClean="0"/>
              <a:t>fifa</a:t>
            </a:r>
            <a:endParaRPr lang="en-US" sz="1800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 smtClean="0"/>
              <a:t>Even </a:t>
            </a:r>
            <a:r>
              <a:rPr lang="en-US" sz="1800" dirty="0"/>
              <a:t>though both of them </a:t>
            </a:r>
            <a:r>
              <a:rPr lang="en-US" sz="1800"/>
              <a:t>occurred </a:t>
            </a:r>
            <a:r>
              <a:rPr lang="en-US" sz="1800" smtClean="0"/>
              <a:t>almost same </a:t>
            </a:r>
            <a:r>
              <a:rPr lang="en-US" sz="1800" dirty="0"/>
              <a:t>number of times in input there score is still different</a:t>
            </a:r>
            <a:r>
              <a:rPr lang="en-US" dirty="0"/>
              <a:t>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135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Decaying </a:t>
            </a:r>
            <a:r>
              <a:rPr lang="en-US" dirty="0" smtClean="0"/>
              <a:t>Window(3)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/>
          <a:lstStyle/>
          <a:p>
            <a:r>
              <a:rPr lang="en-US" dirty="0"/>
              <a:t>How do we update the sum in the decaying window as a new element arrives?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Let the new element be at+1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Multiply the current sum by (1-c)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Add at+1 to the current sum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/>
              <a:t>No hassles of removing an element as in the sliding window. </a:t>
            </a:r>
          </a:p>
          <a:p>
            <a:r>
              <a:rPr lang="en-US" dirty="0"/>
              <a:t>How does this works indeed?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870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3195</TotalTime>
  <Words>656</Words>
  <Application>Microsoft Office PowerPoint</Application>
  <PresentationFormat>Widescreen</PresentationFormat>
  <Paragraphs>99</Paragraphs>
  <Slides>11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Decaying Window</vt:lpstr>
      <vt:lpstr>Most Popular Element</vt:lpstr>
      <vt:lpstr>Decaying Window</vt:lpstr>
      <vt:lpstr>Decaying Window(2)</vt:lpstr>
      <vt:lpstr>Decaying Window Example </vt:lpstr>
      <vt:lpstr>Decaying Window Example(2)</vt:lpstr>
      <vt:lpstr>Decaying Window Example(3)</vt:lpstr>
      <vt:lpstr>Decaying Window Example(4)</vt:lpstr>
      <vt:lpstr>Decaying Window(3)</vt:lpstr>
      <vt:lpstr>Most Popular Element 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235</cp:revision>
  <dcterms:created xsi:type="dcterms:W3CDTF">2018-10-16T06:13:57Z</dcterms:created>
  <dcterms:modified xsi:type="dcterms:W3CDTF">2019-10-19T01:36:34Z</dcterms:modified>
</cp:coreProperties>
</file>

<file path=docProps/thumbnail.jpeg>
</file>